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9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94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0" r:id="rId34"/>
    <p:sldId id="287" r:id="rId35"/>
    <p:sldId id="288" r:id="rId36"/>
    <p:sldId id="289" r:id="rId37"/>
    <p:sldId id="292" r:id="rId38"/>
    <p:sldId id="293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675" autoAdjust="0"/>
  </p:normalViewPr>
  <p:slideViewPr>
    <p:cSldViewPr>
      <p:cViewPr varScale="1">
        <p:scale>
          <a:sx n="61" d="100"/>
          <a:sy n="61" d="100"/>
        </p:scale>
        <p:origin x="144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30A95-058D-40A2-A822-5EAAEDA1E7D9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91538-80AF-4CC8-9003-E4C1DEA53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09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91538-80AF-4CC8-9003-E4C1DEA53A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110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91538-80AF-4CC8-9003-E4C1DEA53A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110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91538-80AF-4CC8-9003-E4C1DEA53A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110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91538-80AF-4CC8-9003-E4C1DEA53A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110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4400" dirty="0"/>
              <a:t>例子</a:t>
            </a:r>
            <a:r>
              <a:rPr lang="en-US" altLang="zh-CN" sz="4400" dirty="0"/>
              <a:t>,</a:t>
            </a:r>
            <a:r>
              <a:rPr lang="en-US" altLang="zh-CN" sz="4400" baseline="0" dirty="0"/>
              <a:t> </a:t>
            </a:r>
            <a:r>
              <a:rPr lang="zh-CN" altLang="en-US" sz="4400" dirty="0"/>
              <a:t>离散对数问题，随机选取随机数</a:t>
            </a:r>
            <a:r>
              <a:rPr lang="en-US" altLang="zh-CN" sz="4400" dirty="0"/>
              <a:t>p,</a:t>
            </a:r>
            <a:r>
              <a:rPr lang="en-US" altLang="zh-CN" sz="4400" baseline="0" dirty="0"/>
              <a:t> q, q|p-1, </a:t>
            </a:r>
            <a:r>
              <a:rPr lang="zh-CN" altLang="en-US" sz="4400" baseline="0" dirty="0"/>
              <a:t>以及 </a:t>
            </a:r>
            <a:r>
              <a:rPr lang="en-US" altLang="zh-CN" sz="4400" baseline="0" dirty="0"/>
              <a:t>g, h \in </a:t>
            </a:r>
            <a:r>
              <a:rPr lang="en-US" altLang="zh-CN" sz="4400" baseline="0" dirty="0" err="1"/>
              <a:t>Z</a:t>
            </a:r>
            <a:r>
              <a:rPr lang="en-US" altLang="zh-CN" sz="4400" baseline="-25000" dirty="0" err="1"/>
              <a:t>p</a:t>
            </a:r>
            <a:r>
              <a:rPr lang="en-US" altLang="zh-CN" sz="4400" baseline="30000" dirty="0"/>
              <a:t>*</a:t>
            </a:r>
            <a:r>
              <a:rPr lang="en-US" altLang="zh-CN" sz="4400" baseline="0" dirty="0"/>
              <a:t>, </a:t>
            </a:r>
            <a:r>
              <a:rPr lang="en-US" altLang="zh-CN" sz="4400" baseline="0" dirty="0" err="1"/>
              <a:t>ord</a:t>
            </a:r>
            <a:r>
              <a:rPr lang="en-US" altLang="zh-CN" sz="4400" baseline="0" dirty="0"/>
              <a:t>(g) = </a:t>
            </a:r>
            <a:r>
              <a:rPr lang="en-US" altLang="zh-CN" sz="4400" baseline="0" dirty="0" err="1"/>
              <a:t>ord</a:t>
            </a:r>
            <a:r>
              <a:rPr lang="en-US" altLang="zh-CN" sz="4400" baseline="0" dirty="0"/>
              <a:t>(h) = q, </a:t>
            </a:r>
            <a:r>
              <a:rPr lang="zh-CN" altLang="en-US" sz="4400" baseline="0" dirty="0"/>
              <a:t>则</a:t>
            </a:r>
            <a:r>
              <a:rPr lang="en-US" altLang="zh-CN" sz="4400" baseline="0" dirty="0"/>
              <a:t>DL</a:t>
            </a:r>
            <a:r>
              <a:rPr lang="zh-CN" altLang="en-US" sz="4400" baseline="0" dirty="0"/>
              <a:t>是困难的</a:t>
            </a:r>
            <a:r>
              <a:rPr lang="en-US" altLang="zh-CN" sz="4400" baseline="0" dirty="0"/>
              <a:t>, </a:t>
            </a:r>
            <a:r>
              <a:rPr lang="zh-CN" altLang="en-US" sz="4400" baseline="0" dirty="0"/>
              <a:t>即已知 </a:t>
            </a:r>
            <a:r>
              <a:rPr lang="en-US" altLang="zh-CN" sz="4400" baseline="0" dirty="0"/>
              <a:t>x = (p, q, g, h), </a:t>
            </a:r>
            <a:r>
              <a:rPr lang="zh-CN" altLang="en-US" sz="4400" baseline="0" dirty="0"/>
              <a:t>求解</a:t>
            </a:r>
            <a:r>
              <a:rPr lang="en-US" altLang="zh-CN" sz="4400" baseline="0" dirty="0"/>
              <a:t> w, </a:t>
            </a:r>
            <a:r>
              <a:rPr lang="en-US" altLang="zh-CN" sz="4400" baseline="0" dirty="0" err="1"/>
              <a:t>s.t.</a:t>
            </a:r>
            <a:r>
              <a:rPr lang="en-US" altLang="zh-CN" sz="4400" baseline="0" dirty="0"/>
              <a:t>, </a:t>
            </a:r>
            <a:r>
              <a:rPr lang="en-US" altLang="zh-CN" sz="4400" baseline="0" dirty="0" err="1"/>
              <a:t>g</a:t>
            </a:r>
            <a:r>
              <a:rPr lang="en-US" altLang="zh-CN" sz="4400" baseline="30000" dirty="0" err="1"/>
              <a:t>w</a:t>
            </a:r>
            <a:r>
              <a:rPr lang="en-US" altLang="zh-CN" sz="4400" baseline="0" dirty="0"/>
              <a:t> = h </a:t>
            </a:r>
            <a:r>
              <a:rPr lang="zh-CN" altLang="en-US" sz="4400" baseline="0" dirty="0"/>
              <a:t>是困难的</a:t>
            </a:r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91538-80AF-4CC8-9003-E4C1DEA53A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27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altLang="zh-CN" sz="6000" b="1" dirty="0"/>
              <a:t>On </a:t>
            </a:r>
            <a:r>
              <a:rPr lang="el-GR" altLang="zh-CN" sz="6000" b="1" i="1" dirty="0"/>
              <a:t>Σ</a:t>
            </a:r>
            <a:r>
              <a:rPr lang="el-GR" altLang="zh-CN" sz="6000" b="1" dirty="0"/>
              <a:t>-</a:t>
            </a:r>
            <a:r>
              <a:rPr lang="en-US" altLang="zh-CN" sz="6000" b="1" dirty="0"/>
              <a:t>protocols</a:t>
            </a:r>
            <a:r>
              <a:rPr lang="en-US" altLang="zh-CN" sz="6000" dirty="0"/>
              <a:t> 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9592" y="4797152"/>
            <a:ext cx="7520880" cy="864096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dirty="0" err="1">
                <a:solidFill>
                  <a:schemeClr val="tx1"/>
                </a:solidFill>
              </a:rPr>
              <a:t>Damgård</a:t>
            </a:r>
            <a:r>
              <a:rPr lang="en-US" altLang="zh-CN" sz="2400" dirty="0">
                <a:solidFill>
                  <a:schemeClr val="tx1"/>
                </a:solidFill>
              </a:rPr>
              <a:t> Ivan. On Σ-protocols[J]. Lecture Notes, University of Aarhus, Department for Computer Science, 2002.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-28203" y="3861048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林  超</a:t>
            </a:r>
          </a:p>
        </p:txBody>
      </p:sp>
    </p:spTree>
    <p:extLst>
      <p:ext uri="{BB962C8B-B14F-4D97-AF65-F5344CB8AC3E}">
        <p14:creationId xmlns:p14="http://schemas.microsoft.com/office/powerpoint/2010/main" val="109395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Definitions of </a:t>
            </a:r>
            <a:r>
              <a:rPr lang="el-GR" altLang="zh-CN" sz="2800" b="1" i="1" dirty="0"/>
              <a:t>Σ</a:t>
            </a:r>
            <a:r>
              <a:rPr lang="el-GR" altLang="zh-CN" sz="2800" b="1" dirty="0"/>
              <a:t>-</a:t>
            </a:r>
            <a:r>
              <a:rPr lang="en-US" altLang="zh-CN" sz="2800" b="1" dirty="0"/>
              <a:t>protocol</a:t>
            </a:r>
            <a:endParaRPr lang="zh-CN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0670"/>
            <a:ext cx="8828806" cy="275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395536" y="4645006"/>
            <a:ext cx="8064896" cy="87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Error Probability: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恶意的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不知道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情况下至多响应一次挑战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 (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长度为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t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比特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即错误概率为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</a:t>
            </a:r>
            <a:r>
              <a:rPr lang="en-US" altLang="zh-CN" baseline="30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-t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 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683568" y="1980710"/>
            <a:ext cx="331236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72158" y="1116099"/>
            <a:ext cx="4245073" cy="497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L</a:t>
            </a:r>
            <a:r>
              <a:rPr lang="en-US" altLang="zh-CN" sz="2000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</a:t>
            </a: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的集合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存在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w,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s.t.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(x, w) \in R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220072" y="2628782"/>
            <a:ext cx="302433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95536" y="5733256"/>
            <a:ext cx="80648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验证者可以自行验证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是否在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L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但是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证明知道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对应于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仍意义重大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915816" y="3645024"/>
            <a:ext cx="504056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755576" y="4005064"/>
            <a:ext cx="813690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234702" y="4365104"/>
            <a:ext cx="145697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40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Lemma</a:t>
            </a:r>
            <a:endParaRPr lang="zh-CN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0" y="1015488"/>
            <a:ext cx="8622704" cy="104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98"/>
          <a:stretch/>
        </p:blipFill>
        <p:spPr bwMode="auto">
          <a:xfrm>
            <a:off x="68957" y="2132857"/>
            <a:ext cx="8607499" cy="76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724128" y="7647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在并行运算下具有不变性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06019" y="1938318"/>
            <a:ext cx="29578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并行运算 </a:t>
            </a:r>
            <a:r>
              <a:rPr lang="en-US" altLang="zh-CN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 </a:t>
            </a:r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次具有 </a:t>
            </a:r>
            <a:r>
              <a:rPr lang="en-US" altLang="zh-CN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2t </a:t>
            </a:r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挑战长度</a:t>
            </a:r>
            <a:endParaRPr lang="zh-CN" altLang="en-US" sz="1600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5742012" y="1340768"/>
            <a:ext cx="302433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51520" y="1700808"/>
            <a:ext cx="136815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44008" y="1962726"/>
            <a:ext cx="21602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169740" y="2821285"/>
            <a:ext cx="700266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长度可调整</a:t>
            </a:r>
            <a:r>
              <a:rPr lang="en-US" altLang="zh-CN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若存在 </a:t>
            </a:r>
            <a:r>
              <a:rPr lang="el-GR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Σ-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protocol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支持长度为 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t’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的挑战询问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则一定存在 </a:t>
            </a:r>
            <a:r>
              <a:rPr lang="el-GR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Σ-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protocol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支持 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t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长度的挑战</a:t>
            </a:r>
            <a:endParaRPr lang="en-US" altLang="zh-CN" sz="1600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若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t &lt; t’,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通过比特填充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调用现有的 </a:t>
            </a:r>
            <a:r>
              <a:rPr lang="el-GR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Σ-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protocol,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再响应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若 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t &gt; t’,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重复调用 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[t / t’]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次现有协议，剩余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部分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再执行情况 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endParaRPr lang="zh-CN" altLang="en-US" sz="16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2082007" y="4868627"/>
            <a:ext cx="1703308" cy="115212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661825" y="4764681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238105" y="4613066"/>
            <a:ext cx="939681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endParaRPr lang="zh-CN" altLang="en-US" sz="2000" dirty="0"/>
          </a:p>
        </p:txBody>
      </p:sp>
      <p:sp>
        <p:nvSpPr>
          <p:cNvPr id="23" name="矩形 22"/>
          <p:cNvSpPr/>
          <p:nvPr/>
        </p:nvSpPr>
        <p:spPr>
          <a:xfrm>
            <a:off x="6841116" y="6229762"/>
            <a:ext cx="997389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</a:t>
            </a:r>
            <a:endParaRPr lang="zh-CN" altLang="en-US" sz="2000" dirty="0"/>
          </a:p>
        </p:txBody>
      </p:sp>
      <p:sp>
        <p:nvSpPr>
          <p:cNvPr id="25" name="矩形 24"/>
          <p:cNvSpPr/>
          <p:nvPr/>
        </p:nvSpPr>
        <p:spPr>
          <a:xfrm>
            <a:off x="1187624" y="6229762"/>
            <a:ext cx="1034257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endParaRPr lang="zh-CN" altLang="en-US" sz="2000" baseline="-25000" dirty="0"/>
          </a:p>
        </p:txBody>
      </p:sp>
      <p:sp>
        <p:nvSpPr>
          <p:cNvPr id="26" name="矩形 25"/>
          <p:cNvSpPr/>
          <p:nvPr/>
        </p:nvSpPr>
        <p:spPr>
          <a:xfrm rot="19549365">
            <a:off x="2377669" y="5207715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1. a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 rot="2673072">
            <a:off x="6104751" y="4888928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 a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5388744" y="5048612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 rot="2274917">
            <a:off x="5511025" y="5312795"/>
            <a:ext cx="1391728" cy="363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3. e (t bits)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2301329" y="5181575"/>
            <a:ext cx="1703308" cy="11521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 rot="19568262">
            <a:off x="2205530" y="5502475"/>
            <a:ext cx="1507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4. e’ (t’ bits)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9568262">
            <a:off x="2982112" y="5705387"/>
            <a:ext cx="654346" cy="300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5. z’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2572064" y="5407770"/>
            <a:ext cx="1703308" cy="115212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174209" y="5424621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 rot="2274917">
            <a:off x="5694164" y="5655636"/>
            <a:ext cx="596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6. z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309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Proof of Knowledge</a:t>
            </a:r>
            <a:endParaRPr lang="zh-CN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11737"/>
            <a:ext cx="7920880" cy="45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直接箭头连接符 26"/>
          <p:cNvCxnSpPr/>
          <p:nvPr/>
        </p:nvCxnSpPr>
        <p:spPr>
          <a:xfrm>
            <a:off x="5004048" y="2608329"/>
            <a:ext cx="273630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67544" y="5301208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概率算法 </a:t>
            </a:r>
            <a:r>
              <a:rPr lang="en-US" altLang="zh-CN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M: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对于假冒的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P*,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如果有 </a:t>
            </a:r>
            <a:r>
              <a:rPr lang="el-GR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ε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概率让 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接受证明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那么算法至多运行 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|</a:t>
            </a:r>
            <a:r>
              <a:rPr lang="en-US" altLang="zh-CN" sz="16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x|</a:t>
            </a:r>
            <a:r>
              <a:rPr lang="en-US" altLang="zh-CN" sz="1600" baseline="30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c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/ (</a:t>
            </a:r>
            <a:r>
              <a:rPr lang="el-GR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ε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- </a:t>
            </a:r>
            <a:r>
              <a:rPr lang="el-GR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κ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次即可输出正确的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</a:p>
          <a:p>
            <a:pPr>
              <a:lnSpc>
                <a:spcPct val="150000"/>
              </a:lnSpc>
            </a:pPr>
            <a:r>
              <a:rPr lang="el-GR" altLang="zh-CN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ε</a:t>
            </a:r>
            <a:r>
              <a:rPr lang="en-US" altLang="zh-CN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en-US" altLang="zh-CN" sz="16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成功让 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相信拥有 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的概率</a:t>
            </a:r>
            <a:endParaRPr lang="en-US" altLang="zh-CN" sz="1600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el-GR" altLang="zh-CN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κ</a:t>
            </a:r>
            <a:r>
              <a:rPr lang="en-US" altLang="zh-CN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en-US" altLang="zh-CN" sz="16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未知 </a:t>
            </a:r>
            <a:r>
              <a:rPr lang="en-US" altLang="zh-CN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 </a:t>
            </a:r>
            <a:r>
              <a:rPr lang="zh-CN" altLang="en-US" sz="16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成功提供证明的概率</a:t>
            </a:r>
            <a:endParaRPr lang="en-US" altLang="zh-CN" sz="1600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2411760" y="980728"/>
            <a:ext cx="590465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231229" y="1499658"/>
            <a:ext cx="407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κ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概率函数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输入比特串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得到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0~1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的数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559449" y="4168121"/>
            <a:ext cx="3187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|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x|</a:t>
            </a:r>
            <a:r>
              <a:rPr lang="en-US" altLang="zh-CN" baseline="300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c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接收概率超过误判率需要关于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|x|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多项式运行时间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72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Proof of Knowledge</a:t>
            </a:r>
            <a:endParaRPr lang="zh-CN" alt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1" y="1412776"/>
            <a:ext cx="7998448" cy="86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6" y="2636912"/>
            <a:ext cx="8044707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直接箭头连接符 13"/>
          <p:cNvCxnSpPr/>
          <p:nvPr/>
        </p:nvCxnSpPr>
        <p:spPr>
          <a:xfrm>
            <a:off x="1475656" y="2953519"/>
            <a:ext cx="3706713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475655" y="3284984"/>
            <a:ext cx="115212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419871" y="1823035"/>
            <a:ext cx="115212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123727" y="2132856"/>
            <a:ext cx="4968553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5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08720"/>
            <a:ext cx="7003860" cy="301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The OR-proof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107504" y="980728"/>
            <a:ext cx="18722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可以向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证明知道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w, 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s.t.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(x0, w) \in R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或者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(x1, w) \in R,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但是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无法知道是哪一个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5345059"/>
            <a:ext cx="939681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7103186" y="5229200"/>
            <a:ext cx="997389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</a:t>
            </a:r>
            <a:endParaRPr lang="zh-CN" altLang="en-US" sz="2000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1911281" y="4869160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911281" y="5513616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911280" y="6237312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7521" y="3786979"/>
            <a:ext cx="5758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Compute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</a:t>
            </a:r>
            <a:r>
              <a:rPr lang="en-US" altLang="zh-CN" sz="20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&lt;- (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</a:t>
            </a:r>
            <a:r>
              <a:rPr lang="en-US" altLang="zh-CN" sz="20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w)</a:t>
            </a:r>
          </a:p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Random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(a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&lt;- M(x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3470543" y="5117122"/>
            <a:ext cx="1377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4. s (t bits)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3131840" y="5837202"/>
            <a:ext cx="1981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6. (e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6948264" y="5797713"/>
            <a:ext cx="1524776" cy="1015663"/>
          </a:xfrm>
          <a:prstGeom prst="rect">
            <a:avLst/>
          </a:prstGeom>
          <a:ln w="19050">
            <a:solidFill>
              <a:schemeClr val="tx1"/>
            </a:solidFill>
            <a:prstDash val="sysDot"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 =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^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?</a:t>
            </a:r>
          </a:p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)?</a:t>
            </a:r>
          </a:p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)?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617217" y="4495426"/>
            <a:ext cx="1083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3. a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a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endParaRPr lang="zh-CN" altLang="en-US" sz="2000" baseline="-25000" dirty="0"/>
          </a:p>
        </p:txBody>
      </p:sp>
      <p:sp>
        <p:nvSpPr>
          <p:cNvPr id="15" name="矩形 14"/>
          <p:cNvSpPr/>
          <p:nvPr/>
        </p:nvSpPr>
        <p:spPr>
          <a:xfrm>
            <a:off x="49317" y="5895751"/>
            <a:ext cx="18453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5.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</a:t>
            </a:r>
            <a:r>
              <a:rPr lang="en-US" altLang="zh-CN" sz="20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= s ^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</a:t>
            </a:r>
          </a:p>
          <a:p>
            <a:r>
              <a:rPr lang="en-US" altLang="zh-CN" sz="2000" dirty="0" err="1"/>
              <a:t>z</a:t>
            </a:r>
            <a:r>
              <a:rPr lang="en-US" altLang="zh-CN" sz="2000" baseline="-25000" dirty="0" err="1"/>
              <a:t>b</a:t>
            </a:r>
            <a:r>
              <a:rPr lang="en-US" altLang="zh-CN" sz="2000" dirty="0"/>
              <a:t> &lt;- (</a:t>
            </a:r>
            <a:r>
              <a:rPr lang="en-US" altLang="zh-CN" sz="2000" dirty="0" err="1"/>
              <a:t>x</a:t>
            </a:r>
            <a:r>
              <a:rPr lang="en-US" altLang="zh-CN" sz="2000" baseline="-25000" dirty="0" err="1"/>
              <a:t>b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b</a:t>
            </a:r>
            <a:r>
              <a:rPr lang="en-US" altLang="zh-CN" sz="2000" dirty="0"/>
              <a:t>, w)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4119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4" y="1196752"/>
            <a:ext cx="8460432" cy="114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The OR-proof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292080" y="1628800"/>
            <a:ext cx="115212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39552" y="2636912"/>
            <a:ext cx="82969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证明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3-Move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形式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具有完备性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&lt;- M(x,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), </a:t>
            </a:r>
            <a:r>
              <a:rPr lang="en-US" altLang="zh-CN" dirty="0" err="1">
                <a:solidFill>
                  <a:srgbClr val="FF0000"/>
                </a:solidFill>
              </a:rPr>
              <a:t>Z</a:t>
            </a:r>
            <a:r>
              <a:rPr lang="en-US" altLang="zh-CN" baseline="-25000" dirty="0" err="1">
                <a:solidFill>
                  <a:srgbClr val="FF0000"/>
                </a:solidFill>
              </a:rPr>
              <a:t>b</a:t>
            </a:r>
            <a:r>
              <a:rPr lang="en-US" altLang="zh-CN" dirty="0">
                <a:solidFill>
                  <a:srgbClr val="FF0000"/>
                </a:solidFill>
              </a:rPr>
              <a:t> &lt;- (</a:t>
            </a:r>
            <a:r>
              <a:rPr lang="en-US" altLang="zh-CN" dirty="0" err="1">
                <a:solidFill>
                  <a:srgbClr val="FF0000"/>
                </a:solidFill>
              </a:rPr>
              <a:t>x</a:t>
            </a:r>
            <a:r>
              <a:rPr lang="en-US" altLang="zh-CN" baseline="-25000" dirty="0" err="1">
                <a:solidFill>
                  <a:srgbClr val="FF0000"/>
                </a:solidFill>
              </a:rPr>
              <a:t>b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en-US" altLang="zh-CN" dirty="0" err="1">
                <a:solidFill>
                  <a:srgbClr val="FF0000"/>
                </a:solidFill>
              </a:rPr>
              <a:t>e</a:t>
            </a:r>
            <a:r>
              <a:rPr lang="en-US" altLang="zh-CN" baseline="-25000" dirty="0" err="1">
                <a:solidFill>
                  <a:srgbClr val="FF0000"/>
                </a:solidFill>
              </a:rPr>
              <a:t>b</a:t>
            </a:r>
            <a:r>
              <a:rPr lang="en-US" altLang="zh-CN" dirty="0">
                <a:solidFill>
                  <a:srgbClr val="FF0000"/>
                </a:solidFill>
              </a:rPr>
              <a:t>, w) 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), (a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可验证通过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特殊可靠性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对于两组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a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s,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), (a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a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s,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’,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’, z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’, z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’),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存在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c = 0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或者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1, 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s.t.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</a:t>
            </a:r>
            <a:r>
              <a:rPr lang="en-US" altLang="zh-CN" baseline="-250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c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\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neq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</a:t>
            </a:r>
            <a:r>
              <a:rPr lang="en-US" altLang="zh-CN" baseline="-250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c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’,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假设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c = 1 (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非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M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语言机得到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则可以利用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(x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a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(x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a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’, z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’)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计算得到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3.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特殊验证者零知识性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对于任意选取的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只需要满足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 =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^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Verifier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即可利用现有获得的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a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s,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baseline="-25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针对于该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任意地构造证明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34546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52" y="1700808"/>
            <a:ext cx="8669662" cy="239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The OR-proof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755576" y="2367930"/>
            <a:ext cx="288032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23528" y="4653136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证据不可区分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(WI):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可以让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相信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可能知道若干个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i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使得会话交互成功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但是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无法从会话知道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具体知道哪个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i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.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6444208" y="2367930"/>
            <a:ext cx="230425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8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Additional Examples</a:t>
            </a:r>
            <a:r>
              <a:rPr lang="en-US" altLang="zh-CN" sz="2800" dirty="0"/>
              <a:t>  </a:t>
            </a:r>
            <a:endParaRPr lang="zh-CN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72626"/>
            <a:ext cx="7812359" cy="243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7" y="5373216"/>
            <a:ext cx="7884367" cy="1038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848499"/>
            <a:ext cx="8013188" cy="2226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82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C889B-E184-4821-8022-5E4F4B8B0612}"/>
              </a:ext>
            </a:extLst>
          </p:cNvPr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/>
              <a:t>Graph isomorphism</a:t>
            </a:r>
            <a:r>
              <a:rPr lang="en-US" altLang="zh-CN" sz="2800"/>
              <a:t>  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93FC11-D548-4078-8F1C-43526B320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9" y="1511201"/>
            <a:ext cx="8795202" cy="38355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CCE285-586B-47F3-B1FF-DA72F292B986}"/>
              </a:ext>
            </a:extLst>
          </p:cNvPr>
          <p:cNvSpPr txBox="1"/>
          <p:nvPr/>
        </p:nvSpPr>
        <p:spPr>
          <a:xfrm>
            <a:off x="7668344" y="350100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 = πG1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AA0B22-98B1-45FC-AE44-96D92DABFAC9}"/>
              </a:ext>
            </a:extLst>
          </p:cNvPr>
          <p:cNvSpPr txBox="1"/>
          <p:nvPr/>
        </p:nvSpPr>
        <p:spPr>
          <a:xfrm>
            <a:off x="3779912" y="49822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α=1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9BA3C9-2FF6-4699-B872-CA5C6856C781}"/>
              </a:ext>
            </a:extLst>
          </p:cNvPr>
          <p:cNvSpPr txBox="1"/>
          <p:nvPr/>
        </p:nvSpPr>
        <p:spPr>
          <a:xfrm>
            <a:off x="4716016" y="497746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α=0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BB5C0F-EBAB-41BB-8E91-A4545687F019}"/>
              </a:ext>
            </a:extLst>
          </p:cNvPr>
          <p:cNvSpPr txBox="1"/>
          <p:nvPr/>
        </p:nvSpPr>
        <p:spPr>
          <a:xfrm>
            <a:off x="6516216" y="1196752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FF0000"/>
                </a:solidFill>
              </a:rPr>
              <a:t>Φ</a:t>
            </a:r>
            <a:r>
              <a:rPr lang="zh-CN" altLang="en-US" dirty="0">
                <a:solidFill>
                  <a:srgbClr val="FF0000"/>
                </a:solidFill>
              </a:rPr>
              <a:t>：图</a:t>
            </a:r>
            <a:r>
              <a:rPr lang="en-US" altLang="zh-CN" dirty="0">
                <a:solidFill>
                  <a:srgbClr val="FF0000"/>
                </a:solidFill>
              </a:rPr>
              <a:t>G0\G1</a:t>
            </a:r>
            <a:r>
              <a:rPr lang="zh-CN" altLang="en-US" dirty="0">
                <a:solidFill>
                  <a:srgbClr val="FF0000"/>
                </a:solidFill>
              </a:rPr>
              <a:t>间的映射</a:t>
            </a:r>
            <a:endParaRPr lang="el-GR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00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28"/>
          <a:stretch/>
        </p:blipFill>
        <p:spPr bwMode="auto">
          <a:xfrm>
            <a:off x="467544" y="1412776"/>
            <a:ext cx="7992888" cy="210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96355" y="3933056"/>
            <a:ext cx="8296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证明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3-Move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形式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具有完备性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特殊可靠性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3.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特殊验证者零知识性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Additional Examples</a:t>
            </a:r>
            <a:r>
              <a:rPr lang="en-US" altLang="zh-CN" sz="2800" dirty="0"/>
              <a:t> 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323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3"/>
          <a:stretch/>
        </p:blipFill>
        <p:spPr bwMode="auto">
          <a:xfrm>
            <a:off x="683568" y="848499"/>
            <a:ext cx="7423014" cy="2065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An Example</a:t>
            </a:r>
            <a:endParaRPr lang="zh-CN" altLang="en-US" sz="28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99928" y="3068960"/>
            <a:ext cx="7616488" cy="309634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70000"/>
              </a:lnSpc>
            </a:pPr>
            <a:r>
              <a:rPr lang="en-US" altLang="zh-CN" sz="22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素数 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p, q,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其中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q | (p-1).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 </a:t>
            </a:r>
            <a:r>
              <a:rPr lang="en-US" altLang="zh-CN" sz="22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Z</a:t>
            </a:r>
            <a:r>
              <a:rPr lang="en-US" altLang="zh-CN" sz="22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</a:t>
            </a:r>
            <a:r>
              <a:rPr lang="en-US" altLang="zh-CN" sz="2200" baseline="30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*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中选取 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阶生成元 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g,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计算 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h = </a:t>
            </a:r>
            <a:r>
              <a:rPr lang="en-US" altLang="zh-CN" sz="22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200" baseline="30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mod p.</a:t>
            </a:r>
          </a:p>
          <a:p>
            <a:pPr algn="just">
              <a:lnSpc>
                <a:spcPct val="170000"/>
              </a:lnSpc>
            </a:pPr>
            <a:r>
              <a:rPr lang="en-US" altLang="zh-CN" sz="22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sz="2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2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想向 </a:t>
            </a:r>
            <a:r>
              <a:rPr lang="en-US" altLang="zh-CN" sz="2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 </a:t>
            </a:r>
            <a:r>
              <a:rPr lang="zh-CN" altLang="en-US" sz="2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证明知道</a:t>
            </a:r>
            <a:r>
              <a:rPr lang="en-US" altLang="zh-CN" sz="2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zh-CN" altLang="en-US" sz="2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，但是不想把</a:t>
            </a:r>
            <a:r>
              <a:rPr lang="en-US" altLang="zh-CN" sz="2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zh-CN" altLang="en-US" sz="2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告诉</a:t>
            </a:r>
            <a:r>
              <a:rPr lang="en-US" altLang="zh-CN" sz="2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Verifier.</a:t>
            </a:r>
          </a:p>
          <a:p>
            <a:pPr algn="just">
              <a:lnSpc>
                <a:spcPct val="17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法</a:t>
            </a:r>
            <a:r>
              <a:rPr lang="en-US" altLang="zh-CN" sz="2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1: </a:t>
            </a:r>
            <a:r>
              <a:rPr lang="en-US" altLang="zh-CN" sz="22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直接发送 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p, q, g, h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 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Verifier, Verifier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通过验证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p, q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是素数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并验证 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g, h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的阶为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q,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确定 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h \in &lt;g&gt; (</a:t>
            </a:r>
            <a:r>
              <a:rPr lang="en-US" altLang="zh-CN" sz="22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Z</a:t>
            </a:r>
            <a:r>
              <a:rPr lang="en-US" altLang="zh-CN" sz="22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</a:t>
            </a:r>
            <a:r>
              <a:rPr lang="en-US" altLang="zh-CN" sz="2200" baseline="30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*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只有一个 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阶子群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). </a:t>
            </a:r>
          </a:p>
          <a:p>
            <a:pPr algn="just">
              <a:lnSpc>
                <a:spcPct val="170000"/>
              </a:lnSpc>
            </a:pP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但是，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无法确认 </a:t>
            </a:r>
            <a:r>
              <a:rPr lang="en-US" altLang="zh-CN" sz="22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知道 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w, </a:t>
            </a:r>
            <a:r>
              <a:rPr lang="en-US" altLang="zh-CN" sz="22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s.t.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h = </a:t>
            </a:r>
            <a:r>
              <a:rPr lang="en-US" altLang="zh-CN" sz="22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200" baseline="30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sz="22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mod p.</a:t>
            </a:r>
          </a:p>
        </p:txBody>
      </p:sp>
    </p:spTree>
    <p:extLst>
      <p:ext uri="{BB962C8B-B14F-4D97-AF65-F5344CB8AC3E}">
        <p14:creationId xmlns:p14="http://schemas.microsoft.com/office/powerpoint/2010/main" val="3833910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Additional Examples</a:t>
            </a:r>
            <a:r>
              <a:rPr lang="en-US" altLang="zh-CN" sz="2800" dirty="0"/>
              <a:t>  </a:t>
            </a: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532440" cy="316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814976" y="5203104"/>
            <a:ext cx="939681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7306601" y="5203104"/>
            <a:ext cx="997389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</a:t>
            </a:r>
            <a:endParaRPr lang="zh-CN" altLang="en-US" sz="2000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114697" y="4727205"/>
            <a:ext cx="454553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2114697" y="5371661"/>
            <a:ext cx="4545535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114696" y="6095357"/>
            <a:ext cx="454553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673959" y="4975167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e (t bits)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3335256" y="5695247"/>
            <a:ext cx="2082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3. z =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rw</a:t>
            </a:r>
            <a:r>
              <a:rPr lang="en-US" altLang="zh-CN" sz="2000" baseline="30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mod n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6787162" y="5725705"/>
            <a:ext cx="2249334" cy="1015663"/>
          </a:xfrm>
          <a:prstGeom prst="rect">
            <a:avLst/>
          </a:prstGeom>
          <a:ln w="19050">
            <a:solidFill>
              <a:schemeClr val="tx1"/>
            </a:solidFill>
            <a:prstDash val="sysDot"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4.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z</a:t>
            </a:r>
            <a:r>
              <a:rPr lang="en-US" altLang="zh-CN" sz="2000" baseline="30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= ay</a:t>
            </a:r>
            <a:r>
              <a:rPr lang="en-US" altLang="zh-CN" sz="2000" baseline="30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mod p?</a:t>
            </a:r>
          </a:p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is prime?</a:t>
            </a:r>
          </a:p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(a, n) = (y, n) = 1?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3484334" y="4308591"/>
            <a:ext cx="1933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 a =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</a:t>
            </a:r>
            <a:r>
              <a:rPr lang="en-US" altLang="zh-CN" sz="2000" baseline="30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mod n</a:t>
            </a:r>
            <a:endParaRPr lang="zh-CN" altLang="en-US" sz="2000" baseline="-25000" dirty="0"/>
          </a:p>
        </p:txBody>
      </p:sp>
      <p:sp>
        <p:nvSpPr>
          <p:cNvPr id="21" name="矩形 20"/>
          <p:cNvSpPr/>
          <p:nvPr/>
        </p:nvSpPr>
        <p:spPr>
          <a:xfrm>
            <a:off x="7806014" y="3080395"/>
            <a:ext cx="327334" cy="40011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n</a:t>
            </a:r>
            <a:endParaRPr lang="zh-CN" altLang="en-US" sz="2000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841963" y="4077072"/>
            <a:ext cx="273814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97107" y="4077072"/>
            <a:ext cx="151759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12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33" y="980728"/>
            <a:ext cx="8389333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Additional Examples</a:t>
            </a:r>
            <a:r>
              <a:rPr lang="en-US" altLang="zh-CN" sz="2800" dirty="0"/>
              <a:t>  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592188" y="4581128"/>
            <a:ext cx="8296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证明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3-Move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形式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具有完备性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特殊可靠性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3.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特殊验证者零知识性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3136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Hard Relations</a:t>
            </a:r>
            <a:r>
              <a:rPr lang="en-US" altLang="zh-CN" sz="2800" dirty="0"/>
              <a:t>  </a:t>
            </a:r>
            <a:endParaRPr lang="zh-CN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7866182" cy="153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11560" y="2276872"/>
            <a:ext cx="7830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挑战者可高效构造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(x, w),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并给定敌手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求解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是困难的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则称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(x, w) \in R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是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Hard 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Rleation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0" y="3103560"/>
            <a:ext cx="7849514" cy="237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06624" y="5474548"/>
            <a:ext cx="783017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算法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输入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baseline="30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k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输出一组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x,w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\in R, |x| = k.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对于所有多项式算法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调用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算法得到一组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(x, w) \in R,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将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x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发送给敌手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要求敌手计算出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w,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s.t.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(x, w) \in R,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敌手成功计算出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的概率可忽略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273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Hard Relations</a:t>
            </a:r>
            <a:r>
              <a:rPr lang="en-US" altLang="zh-CN" sz="2800" dirty="0"/>
              <a:t>  </a:t>
            </a:r>
            <a:endParaRPr lang="zh-CN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4" y="836712"/>
            <a:ext cx="7586949" cy="206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4" y="3429000"/>
            <a:ext cx="7575489" cy="256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784255" y="2926685"/>
            <a:ext cx="783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证据隐藏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即使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反复与 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获取信息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也无法计算任一问题的解 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4644008" y="2276872"/>
            <a:ext cx="208823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178680" y="5373216"/>
            <a:ext cx="312821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187624" y="5661248"/>
            <a:ext cx="208823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0" y="6021288"/>
            <a:ext cx="7626178" cy="67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281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7" y="848499"/>
            <a:ext cx="8388424" cy="220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WH of OR-proof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557730" y="2954268"/>
            <a:ext cx="783017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原命题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是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Hard Relation,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那么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</a:t>
            </a:r>
            <a:r>
              <a:rPr lang="en-US" altLang="zh-CN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OR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具有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WH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反证法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假设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</a:t>
            </a:r>
            <a:r>
              <a:rPr lang="en-US" altLang="zh-CN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OR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不具备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WH, 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则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非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Hard Relation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设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为攻击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WH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的多项式敌手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则存在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* 能够利用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成功攻击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HR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80" y="4293096"/>
            <a:ext cx="7604273" cy="243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6156176" y="6093296"/>
            <a:ext cx="187220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827584" y="6381328"/>
            <a:ext cx="712879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6147" idx="2"/>
          </p:cNvCxnSpPr>
          <p:nvPr/>
        </p:nvCxnSpPr>
        <p:spPr>
          <a:xfrm>
            <a:off x="808020" y="6724430"/>
            <a:ext cx="3564397" cy="42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29591" y="639668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两倍通信代价可达到更好的安全性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495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Identification Schemes from </a:t>
            </a:r>
            <a:r>
              <a:rPr lang="el-GR" altLang="zh-CN" sz="2800" b="1" i="1" dirty="0"/>
              <a:t>Σ</a:t>
            </a:r>
            <a:r>
              <a:rPr lang="el-GR" altLang="zh-CN" sz="2800" b="1" dirty="0"/>
              <a:t>-</a:t>
            </a:r>
            <a:r>
              <a:rPr lang="en-US" altLang="zh-CN" sz="2800" b="1" dirty="0"/>
              <a:t>protocols</a:t>
            </a:r>
            <a:endParaRPr lang="zh-CN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7848734" cy="3645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6680418" y="4833335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256698" y="4681720"/>
            <a:ext cx="465192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endParaRPr lang="zh-CN" altLang="en-US" sz="2000" baseline="-25000" dirty="0"/>
          </a:p>
        </p:txBody>
      </p:sp>
      <p:sp>
        <p:nvSpPr>
          <p:cNvPr id="7" name="矩形 6"/>
          <p:cNvSpPr/>
          <p:nvPr/>
        </p:nvSpPr>
        <p:spPr>
          <a:xfrm>
            <a:off x="8089392" y="6298416"/>
            <a:ext cx="465192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3</a:t>
            </a:r>
            <a:endParaRPr lang="zh-CN" altLang="en-US" sz="2000" baseline="-25000" dirty="0"/>
          </a:p>
        </p:txBody>
      </p:sp>
      <p:sp>
        <p:nvSpPr>
          <p:cNvPr id="8" name="矩形 7"/>
          <p:cNvSpPr/>
          <p:nvPr/>
        </p:nvSpPr>
        <p:spPr>
          <a:xfrm>
            <a:off x="3934409" y="6245293"/>
            <a:ext cx="465192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</a:t>
            </a:r>
            <a:endParaRPr lang="zh-CN" altLang="en-US" sz="2000" baseline="-25000" dirty="0"/>
          </a:p>
        </p:txBody>
      </p:sp>
      <p:sp>
        <p:nvSpPr>
          <p:cNvPr id="10" name="矩形 9"/>
          <p:cNvSpPr/>
          <p:nvPr/>
        </p:nvSpPr>
        <p:spPr>
          <a:xfrm rot="2673072">
            <a:off x="7123344" y="4957582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 a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407337" y="5117266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rot="2274917">
            <a:off x="6500764" y="5363262"/>
            <a:ext cx="1449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3. e (k bits)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6192802" y="5493275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 rot="2274917">
            <a:off x="6712757" y="5724290"/>
            <a:ext cx="596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6. z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167005" y="3501008"/>
            <a:ext cx="371934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067944" y="3789040"/>
            <a:ext cx="409127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633329" y="2276872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挑战询问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的取值范围指数级大小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87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Identification Schemes from </a:t>
            </a:r>
            <a:r>
              <a:rPr lang="el-GR" altLang="zh-CN" sz="2800" b="1" i="1" dirty="0"/>
              <a:t>Σ</a:t>
            </a:r>
            <a:r>
              <a:rPr lang="el-GR" altLang="zh-CN" sz="2800" b="1" dirty="0"/>
              <a:t>-</a:t>
            </a:r>
            <a:r>
              <a:rPr lang="en-US" altLang="zh-CN" sz="2800" b="1" dirty="0"/>
              <a:t>protocols</a:t>
            </a:r>
            <a:endParaRPr lang="zh-CN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43" y="908720"/>
            <a:ext cx="6906411" cy="344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993" y="4293889"/>
            <a:ext cx="690641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-10821" y="1124744"/>
            <a:ext cx="22946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敌手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能够以验证者身份与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i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进行交互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但是无法以不可忽略的概率成功冒充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i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否则说明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能够计算出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i</a:t>
            </a:r>
            <a:endParaRPr lang="zh-CN" altLang="en-US" baseline="-25000" dirty="0"/>
          </a:p>
        </p:txBody>
      </p:sp>
      <p:sp>
        <p:nvSpPr>
          <p:cNvPr id="23" name="矩形 22"/>
          <p:cNvSpPr/>
          <p:nvPr/>
        </p:nvSpPr>
        <p:spPr>
          <a:xfrm>
            <a:off x="-23819" y="3789040"/>
            <a:ext cx="22195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假设敌手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能够以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1/f(k)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概率让对方相信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则存在 算法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M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至多运行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1/ (1/f(k) – 2</a:t>
            </a:r>
            <a:r>
              <a:rPr lang="en-US" altLang="zh-CN" baseline="30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-k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次即可计算出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i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. </a:t>
            </a:r>
            <a:endParaRPr lang="en-US" altLang="zh-CN" baseline="-25000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说明存在算法获得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</a:t>
            </a:r>
            <a:r>
              <a:rPr lang="en-US" altLang="zh-CN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i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通过与证明者交互计算得到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i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与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WH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矛盾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582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900" b="1" dirty="0"/>
              <a:t>One Potential Problem</a:t>
            </a:r>
            <a:endParaRPr lang="zh-CN" altLang="en-US" sz="2900" b="1" dirty="0"/>
          </a:p>
        </p:txBody>
      </p:sp>
      <p:cxnSp>
        <p:nvCxnSpPr>
          <p:cNvPr id="17" name="直接箭头连接符 16"/>
          <p:cNvCxnSpPr/>
          <p:nvPr/>
        </p:nvCxnSpPr>
        <p:spPr>
          <a:xfrm rot="19323493">
            <a:off x="2165416" y="2249766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27584" y="3029089"/>
            <a:ext cx="504056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endParaRPr lang="zh-CN" altLang="en-US" sz="2000" baseline="-25000" dirty="0"/>
          </a:p>
        </p:txBody>
      </p:sp>
      <p:sp>
        <p:nvSpPr>
          <p:cNvPr id="21" name="矩形 20"/>
          <p:cNvSpPr/>
          <p:nvPr/>
        </p:nvSpPr>
        <p:spPr>
          <a:xfrm>
            <a:off x="4555428" y="3015454"/>
            <a:ext cx="455574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V*</a:t>
            </a:r>
            <a:endParaRPr lang="zh-CN" altLang="en-US" sz="2000" baseline="-25000" dirty="0"/>
          </a:p>
        </p:txBody>
      </p:sp>
      <p:sp>
        <p:nvSpPr>
          <p:cNvPr id="22" name="矩形 21"/>
          <p:cNvSpPr/>
          <p:nvPr/>
        </p:nvSpPr>
        <p:spPr>
          <a:xfrm>
            <a:off x="2599390" y="2428253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1. a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rot="19323493">
            <a:off x="2165416" y="2639445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 rot="21598410">
            <a:off x="2180204" y="2828699"/>
            <a:ext cx="1449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6. e (k bits)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rot="19323493">
            <a:off x="2165416" y="2999485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 rot="21598410">
            <a:off x="2606603" y="3220203"/>
            <a:ext cx="596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7. z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12372" y="5382250"/>
            <a:ext cx="444004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V</a:t>
            </a:r>
            <a:endParaRPr lang="zh-CN" altLang="en-US" sz="2000" dirty="0"/>
          </a:p>
        </p:txBody>
      </p:sp>
      <p:cxnSp>
        <p:nvCxnSpPr>
          <p:cNvPr id="47" name="直接箭头连接符 46"/>
          <p:cNvCxnSpPr/>
          <p:nvPr/>
        </p:nvCxnSpPr>
        <p:spPr>
          <a:xfrm rot="19323493">
            <a:off x="5481453" y="4602927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5915427" y="4781414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3. a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rot="19323493">
            <a:off x="5481453" y="4992606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 rot="21598410">
            <a:off x="5496241" y="5181860"/>
            <a:ext cx="1449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4. e (k bits)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rot="19323493">
            <a:off x="5481453" y="5352646"/>
            <a:ext cx="1479012" cy="11521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 rot="21598410">
            <a:off x="5922640" y="5573364"/>
            <a:ext cx="596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9. z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555428" y="5368615"/>
            <a:ext cx="455574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A</a:t>
            </a:r>
            <a:endParaRPr lang="zh-CN" altLang="en-US" sz="2000" dirty="0"/>
          </a:p>
        </p:txBody>
      </p:sp>
      <p:cxnSp>
        <p:nvCxnSpPr>
          <p:cNvPr id="61" name="直接箭头连接符 60"/>
          <p:cNvCxnSpPr/>
          <p:nvPr/>
        </p:nvCxnSpPr>
        <p:spPr>
          <a:xfrm>
            <a:off x="5148064" y="3620451"/>
            <a:ext cx="0" cy="13606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4692144" y="3595051"/>
            <a:ext cx="0" cy="13610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4283968" y="3620838"/>
            <a:ext cx="0" cy="13606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5148064" y="3949256"/>
            <a:ext cx="492443" cy="51873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 a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644008" y="3637339"/>
            <a:ext cx="492443" cy="135710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5. e (k bits)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 rot="5400000">
            <a:off x="4145634" y="3986173"/>
            <a:ext cx="596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8. z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46760" y="980728"/>
            <a:ext cx="7850480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中间人攻击</a:t>
            </a:r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恶意的 </a:t>
            </a:r>
            <a:r>
              <a:rPr lang="en-US" altLang="zh-CN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V* </a:t>
            </a:r>
            <a:r>
              <a:rPr lang="zh-CN" altLang="en-US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将 </a:t>
            </a:r>
            <a:r>
              <a:rPr lang="en-US" altLang="zh-CN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向其验证身份过程，转继给合谋者 </a:t>
            </a:r>
            <a:r>
              <a:rPr lang="en-US" altLang="zh-CN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A, </a:t>
            </a:r>
            <a:r>
              <a:rPr lang="zh-CN" altLang="en-US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从而 </a:t>
            </a:r>
            <a:r>
              <a:rPr lang="en-US" altLang="zh-CN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 </a:t>
            </a:r>
            <a:r>
              <a:rPr lang="zh-CN" altLang="en-US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会相信 </a:t>
            </a:r>
            <a:r>
              <a:rPr lang="en-US" altLang="zh-CN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 </a:t>
            </a:r>
            <a:r>
              <a:rPr lang="zh-CN" altLang="en-US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就是 </a:t>
            </a:r>
            <a:r>
              <a:rPr lang="en-US" altLang="zh-CN" sz="24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endParaRPr lang="zh-CN" altLang="en-US" sz="2400" dirty="0"/>
          </a:p>
        </p:txBody>
      </p:sp>
      <p:sp>
        <p:nvSpPr>
          <p:cNvPr id="75" name="矩形 74"/>
          <p:cNvSpPr/>
          <p:nvPr/>
        </p:nvSpPr>
        <p:spPr>
          <a:xfrm>
            <a:off x="6102042" y="2166643"/>
            <a:ext cx="1632332" cy="147732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仅仅单向认证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U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无法区分通信对方数据是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V*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给的还是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给的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4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Identification Schemes from OR Proof</a:t>
            </a:r>
            <a:endParaRPr lang="zh-CN" altLang="en-US" sz="2800" dirty="0"/>
          </a:p>
        </p:txBody>
      </p:sp>
      <p:sp>
        <p:nvSpPr>
          <p:cNvPr id="52" name="矩形 51"/>
          <p:cNvSpPr/>
          <p:nvPr/>
        </p:nvSpPr>
        <p:spPr>
          <a:xfrm>
            <a:off x="848511" y="3834952"/>
            <a:ext cx="433061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endParaRPr lang="zh-CN" altLang="en-US" sz="2000" dirty="0"/>
          </a:p>
        </p:txBody>
      </p:sp>
      <p:sp>
        <p:nvSpPr>
          <p:cNvPr id="53" name="矩形 52"/>
          <p:cNvSpPr/>
          <p:nvPr/>
        </p:nvSpPr>
        <p:spPr>
          <a:xfrm>
            <a:off x="7340138" y="3803454"/>
            <a:ext cx="427826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</a:t>
            </a:r>
            <a:endParaRPr lang="zh-CN" altLang="en-US" sz="2000" dirty="0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2148233" y="3359053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2148233" y="4003509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2148232" y="4727205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51651" y="2217058"/>
            <a:ext cx="5758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Compute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</a:t>
            </a:r>
            <a:r>
              <a:rPr lang="en-US" altLang="zh-CN" sz="20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&lt;- (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</a:t>
            </a:r>
            <a:r>
              <a:rPr lang="en-US" altLang="zh-CN" sz="20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sz="20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</a:t>
            </a:r>
          </a:p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Random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(a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&lt;- M(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</a:t>
            </a:r>
            <a:r>
              <a:rPr lang="en-US" altLang="zh-CN" sz="20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</a:t>
            </a:r>
            <a:endParaRPr lang="zh-CN" altLang="en-US" sz="2000" dirty="0"/>
          </a:p>
        </p:txBody>
      </p:sp>
      <p:sp>
        <p:nvSpPr>
          <p:cNvPr id="58" name="矩形 57"/>
          <p:cNvSpPr/>
          <p:nvPr/>
        </p:nvSpPr>
        <p:spPr>
          <a:xfrm>
            <a:off x="3707495" y="3607015"/>
            <a:ext cx="1377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4. s (t bits)</a:t>
            </a:r>
            <a:endParaRPr lang="zh-CN" altLang="en-US" sz="2000" dirty="0"/>
          </a:p>
        </p:txBody>
      </p:sp>
      <p:sp>
        <p:nvSpPr>
          <p:cNvPr id="59" name="矩形 58"/>
          <p:cNvSpPr/>
          <p:nvPr/>
        </p:nvSpPr>
        <p:spPr>
          <a:xfrm>
            <a:off x="3368792" y="4327095"/>
            <a:ext cx="1981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6. (e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</a:t>
            </a:r>
            <a:endParaRPr lang="zh-CN" altLang="en-US" sz="2000" dirty="0"/>
          </a:p>
        </p:txBody>
      </p:sp>
      <p:sp>
        <p:nvSpPr>
          <p:cNvPr id="60" name="矩形 59"/>
          <p:cNvSpPr/>
          <p:nvPr/>
        </p:nvSpPr>
        <p:spPr>
          <a:xfrm>
            <a:off x="7185216" y="4585698"/>
            <a:ext cx="1534394" cy="1015663"/>
          </a:xfrm>
          <a:prstGeom prst="rect">
            <a:avLst/>
          </a:prstGeom>
          <a:ln w="19050">
            <a:solidFill>
              <a:schemeClr val="tx1"/>
            </a:solidFill>
            <a:prstDash val="sysDot"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 =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^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?</a:t>
            </a:r>
          </a:p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)?</a:t>
            </a:r>
          </a:p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z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)?</a:t>
            </a:r>
            <a:endParaRPr lang="zh-CN" altLang="en-US" sz="2000" dirty="0"/>
          </a:p>
        </p:txBody>
      </p:sp>
      <p:sp>
        <p:nvSpPr>
          <p:cNvPr id="61" name="矩形 60"/>
          <p:cNvSpPr/>
          <p:nvPr/>
        </p:nvSpPr>
        <p:spPr>
          <a:xfrm>
            <a:off x="3854169" y="2985319"/>
            <a:ext cx="1083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3. a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0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a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endParaRPr lang="zh-CN" altLang="en-US" sz="2000" baseline="-25000" dirty="0"/>
          </a:p>
        </p:txBody>
      </p:sp>
      <p:sp>
        <p:nvSpPr>
          <p:cNvPr id="62" name="矩形 61"/>
          <p:cNvSpPr/>
          <p:nvPr/>
        </p:nvSpPr>
        <p:spPr>
          <a:xfrm>
            <a:off x="286269" y="4385644"/>
            <a:ext cx="18815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5.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</a:t>
            </a:r>
            <a:r>
              <a:rPr lang="en-US" altLang="zh-CN" sz="20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= s ^ e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1-b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</a:t>
            </a:r>
          </a:p>
          <a:p>
            <a:r>
              <a:rPr lang="en-US" altLang="zh-CN" sz="2000" dirty="0" err="1"/>
              <a:t>z</a:t>
            </a:r>
            <a:r>
              <a:rPr lang="en-US" altLang="zh-CN" sz="2000" baseline="-25000" dirty="0" err="1"/>
              <a:t>b</a:t>
            </a:r>
            <a:r>
              <a:rPr lang="en-US" altLang="zh-CN" sz="2000" dirty="0"/>
              <a:t> &lt;- (</a:t>
            </a:r>
            <a:r>
              <a:rPr lang="en-US" altLang="zh-CN" sz="2000" dirty="0" err="1"/>
              <a:t>x</a:t>
            </a:r>
            <a:r>
              <a:rPr lang="en-US" altLang="zh-CN" sz="2000" baseline="-25000" dirty="0" err="1"/>
              <a:t>U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b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w</a:t>
            </a:r>
            <a:r>
              <a:rPr lang="en-US" altLang="zh-CN" sz="2000" baseline="-25000" dirty="0" err="1"/>
              <a:t>U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63" name="矩形 62"/>
          <p:cNvSpPr/>
          <p:nvPr/>
        </p:nvSpPr>
        <p:spPr>
          <a:xfrm>
            <a:off x="5475906" y="1052736"/>
            <a:ext cx="3173431" cy="175432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提供的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OR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构造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可以证明知道 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baseline="-250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或者 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baseline="-250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将此发送给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V, V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因为自身知道 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baseline="-250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从而相信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知道 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baseline="-250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43922" y="5373216"/>
            <a:ext cx="6004561" cy="133882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抵抗中间人攻击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恶意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将信息转继给合谋者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该组信息完全可以由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自行生成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所以无法让其他人相信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生成了该消息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即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可完全未参与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该功能类似于指定验证者签名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3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Better to use signatures</a:t>
            </a:r>
            <a:r>
              <a:rPr lang="en-US" altLang="zh-CN" sz="2800" dirty="0"/>
              <a:t> </a:t>
            </a:r>
            <a:r>
              <a:rPr lang="en-US" altLang="zh-CN" sz="2800" b="1" dirty="0"/>
              <a:t>?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751998" y="1878317"/>
            <a:ext cx="433061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7243625" y="1806309"/>
            <a:ext cx="427826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</a:t>
            </a:r>
            <a:endParaRPr lang="zh-CN" altLang="en-US" sz="2000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051720" y="1700808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051719" y="2424504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10982" y="1304314"/>
            <a:ext cx="596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c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3272279" y="2024394"/>
            <a:ext cx="1927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s =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Sign</a:t>
            </a:r>
            <a:r>
              <a:rPr lang="en-US" altLang="zh-CN" sz="12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sk</a:t>
            </a:r>
            <a:r>
              <a:rPr lang="en-US" altLang="zh-CN" sz="12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(c)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6203679" y="2782483"/>
            <a:ext cx="2376264" cy="400110"/>
          </a:xfrm>
          <a:prstGeom prst="rect">
            <a:avLst/>
          </a:prstGeom>
          <a:ln w="1905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Verify</a:t>
            </a:r>
            <a:r>
              <a:rPr lang="en-US" altLang="zh-CN" sz="12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pk</a:t>
            </a:r>
            <a:r>
              <a:rPr lang="en-US" altLang="zh-CN" sz="12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(c, s) = 1?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251520" y="3501007"/>
            <a:ext cx="4861657" cy="300082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优势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效率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仅需来回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次交互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可实现身份认证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不足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隐私泄露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恶意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可以将挑战请求的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c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设置为一些信息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如时间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日期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位置等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的哈希值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从而生成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不可否认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的一些声明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92080" y="4509120"/>
            <a:ext cx="3635896" cy="133882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可否认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el-GR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Σ-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protocols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OR Proof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仅能向对方证实自身身份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不支持公开可验证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74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" y="1124744"/>
            <a:ext cx="8987188" cy="303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Solution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611560" y="5057027"/>
            <a:ext cx="939681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7103186" y="5025529"/>
            <a:ext cx="997389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</a:t>
            </a:r>
            <a:endParaRPr lang="zh-CN" altLang="en-US" sz="2000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911281" y="4581128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911281" y="5225584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911280" y="5949280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419872" y="4164133"/>
            <a:ext cx="1600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 = g</a:t>
            </a:r>
            <a:r>
              <a:rPr lang="en-US" altLang="zh-CN" sz="2000" baseline="30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mod p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3470543" y="4829090"/>
            <a:ext cx="1029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 \in Z</a:t>
            </a:r>
            <a:r>
              <a:rPr lang="en-US" altLang="zh-CN" sz="2000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</a:t>
            </a:r>
            <a:r>
              <a:rPr lang="en-US" altLang="zh-CN" sz="105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t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3131840" y="5549170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z = r +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ew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mod q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6816143" y="5509681"/>
            <a:ext cx="2148345" cy="1015663"/>
          </a:xfrm>
          <a:prstGeom prst="rect">
            <a:avLst/>
          </a:prstGeom>
          <a:ln w="19050">
            <a:solidFill>
              <a:schemeClr val="tx1"/>
            </a:solidFill>
            <a:prstDash val="sysDot"/>
          </a:ln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000" baseline="30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z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= a h</a:t>
            </a:r>
            <a:r>
              <a:rPr lang="en-US" altLang="zh-CN" sz="2000" baseline="30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mod p ?</a:t>
            </a:r>
          </a:p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p, q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为素数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?</a:t>
            </a:r>
          </a:p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g, h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阶为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q?</a:t>
            </a:r>
            <a:endParaRPr lang="zh-CN" altLang="en-US" sz="2000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708913" y="3068960"/>
            <a:ext cx="85497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072504" y="3743408"/>
            <a:ext cx="208367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1237608" y="3743408"/>
            <a:ext cx="167820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10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Zero-Knowledge from </a:t>
            </a:r>
            <a:r>
              <a:rPr lang="el-GR" altLang="zh-CN" sz="2800" b="1" i="1" dirty="0"/>
              <a:t>Σ</a:t>
            </a:r>
            <a:r>
              <a:rPr lang="el-GR" altLang="zh-CN" sz="2800" b="1" dirty="0"/>
              <a:t>-</a:t>
            </a:r>
            <a:r>
              <a:rPr lang="en-US" altLang="zh-CN" sz="2800" b="1" dirty="0"/>
              <a:t>protocols</a:t>
            </a:r>
            <a:endParaRPr lang="zh-CN" altLang="en-US" sz="2800" b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9" y="852319"/>
            <a:ext cx="7917572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02262" y="4657878"/>
            <a:ext cx="78301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零知识性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假设模拟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与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V*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交互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V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* 在步骤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让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相信的概率可忽略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否则存在一个</a:t>
            </a:r>
            <a:r>
              <a:rPr lang="zh-CN" altLang="en-US" dirty="0">
                <a:ea typeface="黑体" pitchFamily="49" charset="-122"/>
              </a:rPr>
              <a:t>模拟器 </a:t>
            </a:r>
            <a:r>
              <a:rPr lang="en-US" altLang="zh-CN" dirty="0">
                <a:ea typeface="黑体" pitchFamily="49" charset="-122"/>
              </a:rPr>
              <a:t>M </a:t>
            </a:r>
            <a:r>
              <a:rPr lang="zh-CN" altLang="en-US" dirty="0">
                <a:ea typeface="黑体" pitchFamily="49" charset="-122"/>
              </a:rPr>
              <a:t>能够以不可忽略的概率输出 </a:t>
            </a:r>
            <a:r>
              <a:rPr lang="en-US" altLang="zh-CN" dirty="0">
                <a:ea typeface="黑体" pitchFamily="49" charset="-122"/>
              </a:rPr>
              <a:t>w’. </a:t>
            </a:r>
            <a:r>
              <a:rPr lang="zh-CN" altLang="en-US" dirty="0">
                <a:ea typeface="黑体" pitchFamily="49" charset="-122"/>
              </a:rPr>
              <a:t>即使 </a:t>
            </a:r>
            <a:r>
              <a:rPr lang="en-US" altLang="zh-CN" dirty="0">
                <a:ea typeface="黑体" pitchFamily="49" charset="-122"/>
              </a:rPr>
              <a:t>V* </a:t>
            </a:r>
            <a:r>
              <a:rPr lang="zh-CN" altLang="en-US" dirty="0">
                <a:ea typeface="黑体" pitchFamily="49" charset="-122"/>
              </a:rPr>
              <a:t>能够输出 </a:t>
            </a:r>
            <a:r>
              <a:rPr lang="en-US" altLang="zh-CN" dirty="0">
                <a:ea typeface="黑体" pitchFamily="49" charset="-122"/>
              </a:rPr>
              <a:t>w’ </a:t>
            </a:r>
            <a:r>
              <a:rPr lang="zh-CN" altLang="en-US" dirty="0">
                <a:ea typeface="黑体" pitchFamily="49" charset="-122"/>
              </a:rPr>
              <a:t>与 </a:t>
            </a:r>
            <a:r>
              <a:rPr lang="en-US" altLang="zh-CN" dirty="0">
                <a:ea typeface="黑体" pitchFamily="49" charset="-122"/>
              </a:rPr>
              <a:t>P </a:t>
            </a:r>
            <a:r>
              <a:rPr lang="zh-CN" altLang="en-US" dirty="0">
                <a:ea typeface="黑体" pitchFamily="49" charset="-122"/>
              </a:rPr>
              <a:t>进行步骤 </a:t>
            </a:r>
            <a:r>
              <a:rPr lang="en-US" altLang="zh-CN" dirty="0">
                <a:ea typeface="黑体" pitchFamily="49" charset="-122"/>
              </a:rPr>
              <a:t>3 </a:t>
            </a:r>
            <a:r>
              <a:rPr lang="zh-CN" altLang="en-US" dirty="0">
                <a:ea typeface="黑体" pitchFamily="49" charset="-122"/>
              </a:rPr>
              <a:t>交互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由于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WI,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* 也无法区分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计算拥有哪个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1146" y="5657671"/>
            <a:ext cx="78301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可靠性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假设模拟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P*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与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交互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V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执行步骤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1~2,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若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能以不可忽略概率让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相信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则存在一个</a:t>
            </a:r>
            <a:r>
              <a:rPr lang="zh-CN" altLang="en-US" dirty="0">
                <a:ea typeface="黑体" pitchFamily="49" charset="-122"/>
              </a:rPr>
              <a:t>模拟器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M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能够以不可忽略的概率输出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w*, </a:t>
            </a:r>
            <a:r>
              <a:rPr lang="en-US" altLang="zh-CN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s.t.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(x, w*) \in R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或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(x’, w*) \in R,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后者因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WH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 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是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HR,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所以发生概率可忽略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.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即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* 必须知道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w.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2186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Commitment Schemes from </a:t>
            </a:r>
            <a:r>
              <a:rPr lang="el-GR" altLang="zh-CN" sz="2800" b="1" i="1" dirty="0"/>
              <a:t>Σ</a:t>
            </a:r>
            <a:r>
              <a:rPr lang="el-GR" altLang="zh-CN" sz="2800" b="1" dirty="0"/>
              <a:t>-</a:t>
            </a:r>
            <a:r>
              <a:rPr lang="en-US" altLang="zh-CN" sz="2800" b="1" dirty="0"/>
              <a:t>protocols</a:t>
            </a:r>
            <a:r>
              <a:rPr lang="en-US" altLang="zh-CN" sz="2800" dirty="0"/>
              <a:t> </a:t>
            </a:r>
            <a:endParaRPr lang="zh-CN" altLang="en-US" sz="28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537187" cy="431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>
            <a:off x="7812360" y="1916832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971600" y="2176289"/>
            <a:ext cx="604867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53096" y="5613246"/>
            <a:ext cx="7830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Hiding: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从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与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相关性考虑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Binding: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从同个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与两组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(e, z), (e’, z’)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关联考虑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774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0"/>
            <a:ext cx="9144000" cy="8249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Non-interactive </a:t>
            </a:r>
            <a:r>
              <a:rPr lang="en-US" altLang="zh-CN" sz="2400" b="1" i="1" dirty="0"/>
              <a:t>Σ</a:t>
            </a:r>
            <a:r>
              <a:rPr lang="en-US" altLang="zh-CN" sz="2400" b="1" dirty="0"/>
              <a:t>-protocols and signatures using</a:t>
            </a:r>
            <a:br>
              <a:rPr lang="en-US" altLang="zh-CN" sz="2400" b="1" dirty="0"/>
            </a:br>
            <a:r>
              <a:rPr lang="en-US" altLang="zh-CN" sz="2400" b="1" dirty="0"/>
              <a:t>random oracles</a:t>
            </a:r>
            <a:r>
              <a:rPr lang="en-US" altLang="zh-CN" sz="2400" dirty="0"/>
              <a:t> </a:t>
            </a:r>
            <a:endParaRPr lang="zh-CN" altLang="en-US" sz="24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2" y="1061888"/>
            <a:ext cx="7537584" cy="263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559354" y="4365104"/>
            <a:ext cx="7801240" cy="2125841"/>
            <a:chOff x="414586" y="4509120"/>
            <a:chExt cx="7801240" cy="2125841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509120"/>
              <a:ext cx="7729232" cy="728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86" y="5090865"/>
              <a:ext cx="7801240" cy="1544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755576" y="3662176"/>
            <a:ext cx="7830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均匀随机分布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与输入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无关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;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难预测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已知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R(a),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无法获取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R(b), a \</a:t>
            </a:r>
            <a:r>
              <a:rPr lang="en-US" altLang="zh-CN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neq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b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); </a:t>
            </a:r>
          </a:p>
          <a:p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确定性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同一输入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a,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每次返回结果都一样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)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139952" y="3649786"/>
            <a:ext cx="2160240" cy="115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036536" y="4958085"/>
            <a:ext cx="2160240" cy="115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659192" y="5229200"/>
            <a:ext cx="7537584" cy="115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659192" y="5517232"/>
            <a:ext cx="5377344" cy="115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05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0"/>
            <a:ext cx="9144000" cy="8249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Non-interactive </a:t>
            </a:r>
            <a:r>
              <a:rPr lang="en-US" altLang="zh-CN" sz="2400" b="1" i="1" dirty="0"/>
              <a:t>Σ</a:t>
            </a:r>
            <a:r>
              <a:rPr lang="en-US" altLang="zh-CN" sz="2400" b="1" dirty="0"/>
              <a:t>-protocols and signatures using</a:t>
            </a:r>
            <a:br>
              <a:rPr lang="en-US" altLang="zh-CN" sz="2400" b="1" dirty="0"/>
            </a:br>
            <a:r>
              <a:rPr lang="en-US" altLang="zh-CN" sz="2400" b="1" dirty="0"/>
              <a:t>random oracles</a:t>
            </a:r>
            <a:r>
              <a:rPr lang="en-US" altLang="zh-CN" sz="2400" dirty="0"/>
              <a:t> </a:t>
            </a:r>
            <a:endParaRPr lang="zh-CN" altLang="en-US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4" y="1268760"/>
            <a:ext cx="8460432" cy="289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直接箭头连接符 13"/>
          <p:cNvCxnSpPr/>
          <p:nvPr/>
        </p:nvCxnSpPr>
        <p:spPr>
          <a:xfrm flipV="1">
            <a:off x="2555776" y="2204864"/>
            <a:ext cx="5184576" cy="115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14976" y="5405154"/>
            <a:ext cx="939681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7306601" y="5405154"/>
            <a:ext cx="997389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080417" y="5627004"/>
            <a:ext cx="454553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805662" y="4318420"/>
            <a:ext cx="1999265" cy="707886"/>
          </a:xfrm>
          <a:prstGeom prst="rect">
            <a:avLst/>
          </a:prstGeom>
          <a:ln w="19050">
            <a:solidFill>
              <a:schemeClr val="tx1"/>
            </a:solidFill>
            <a:prstDash val="sysDot"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5. e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 R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(a, m)?</a:t>
            </a:r>
          </a:p>
          <a:p>
            <a:r>
              <a:rPr lang="en-US" altLang="zh-CN" sz="2000" dirty="0"/>
              <a:t>     (a, e, z)?</a:t>
            </a:r>
            <a:endParaRPr lang="zh-CN" altLang="en-US" sz="2000" dirty="0"/>
          </a:p>
        </p:txBody>
      </p:sp>
      <p:sp>
        <p:nvSpPr>
          <p:cNvPr id="24" name="矩形 23"/>
          <p:cNvSpPr/>
          <p:nvPr/>
        </p:nvSpPr>
        <p:spPr>
          <a:xfrm>
            <a:off x="3450054" y="5208390"/>
            <a:ext cx="1404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4. (m, a, z)</a:t>
            </a:r>
            <a:endParaRPr lang="zh-CN" altLang="en-US" sz="2000" baseline="-25000" dirty="0"/>
          </a:p>
        </p:txBody>
      </p:sp>
      <p:sp>
        <p:nvSpPr>
          <p:cNvPr id="25" name="矩形 24"/>
          <p:cNvSpPr/>
          <p:nvPr/>
        </p:nvSpPr>
        <p:spPr>
          <a:xfrm>
            <a:off x="181153" y="4192727"/>
            <a:ext cx="19800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(x, w) = G(1</a:t>
            </a:r>
            <a:r>
              <a:rPr lang="en-US" altLang="zh-CN" sz="2000" baseline="30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k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</a:t>
            </a:r>
          </a:p>
          <a:p>
            <a:r>
              <a:rPr lang="en-US" altLang="zh-CN" sz="2000" dirty="0"/>
              <a:t>2. e </a:t>
            </a:r>
            <a:r>
              <a:rPr lang="en-US" altLang="zh-CN" sz="2000" dirty="0">
                <a:sym typeface="Wingdings" pitchFamily="2" charset="2"/>
              </a:rPr>
              <a:t> </a:t>
            </a:r>
            <a:r>
              <a:rPr lang="en-US" altLang="zh-CN" sz="2000" dirty="0"/>
              <a:t>R(</a:t>
            </a:r>
            <a:r>
              <a:rPr lang="en-US" altLang="zh-CN" sz="2000" dirty="0" err="1"/>
              <a:t>a,m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3. z </a:t>
            </a:r>
            <a:r>
              <a:rPr lang="en-US" altLang="zh-CN" sz="2000" dirty="0">
                <a:sym typeface="Wingdings" pitchFamily="2" charset="2"/>
              </a:rPr>
              <a:t> (x, e, a, w)</a:t>
            </a:r>
            <a:endParaRPr lang="zh-CN" altLang="en-US" sz="2000" dirty="0"/>
          </a:p>
        </p:txBody>
      </p:sp>
      <p:sp>
        <p:nvSpPr>
          <p:cNvPr id="26" name="矩形 25"/>
          <p:cNvSpPr/>
          <p:nvPr/>
        </p:nvSpPr>
        <p:spPr>
          <a:xfrm>
            <a:off x="2060201" y="5916262"/>
            <a:ext cx="4583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是困难的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该签名方案是安全的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.</a:t>
            </a:r>
            <a:endParaRPr lang="zh-CN" alt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805076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0"/>
            <a:ext cx="9144000" cy="4124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Additional Exercises</a:t>
            </a:r>
            <a:r>
              <a:rPr lang="en-US" altLang="zh-CN" sz="2400" dirty="0"/>
              <a:t> </a:t>
            </a:r>
            <a:endParaRPr lang="zh-CN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683568" y="1412776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Special Honest Verifier Zero-Knowledge</a:t>
            </a:r>
            <a:r>
              <a:rPr lang="en-US" altLang="zh-CN" i="1" dirty="0"/>
              <a:t> </a:t>
            </a:r>
            <a:r>
              <a:rPr lang="en-US" altLang="zh-CN" dirty="0"/>
              <a:t>(SHVZK) </a:t>
            </a:r>
            <a:r>
              <a:rPr lang="en-US" altLang="zh-CN" dirty="0">
                <a:sym typeface="Wingdings" pitchFamily="2" charset="2"/>
              </a:rPr>
              <a:t> HVZK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988840"/>
            <a:ext cx="767605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07" y="2913112"/>
            <a:ext cx="748054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830295"/>
            <a:ext cx="1894309" cy="57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箭头连接符 6"/>
          <p:cNvCxnSpPr/>
          <p:nvPr/>
        </p:nvCxnSpPr>
        <p:spPr>
          <a:xfrm>
            <a:off x="827584" y="5950434"/>
            <a:ext cx="712879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827583" y="6297488"/>
            <a:ext cx="3744417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841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0"/>
            <a:ext cx="9144000" cy="4124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Additional Exercises</a:t>
            </a:r>
            <a:r>
              <a:rPr lang="en-US" altLang="zh-CN" sz="2400" dirty="0"/>
              <a:t> </a:t>
            </a:r>
            <a:endParaRPr lang="zh-CN" altLang="en-US" sz="2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7" y="908720"/>
            <a:ext cx="1968822" cy="39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8019127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2627784" y="6093296"/>
            <a:ext cx="607491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827584" y="6422057"/>
            <a:ext cx="86409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948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0"/>
            <a:ext cx="9144000" cy="4124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Additional Exercises</a:t>
            </a:r>
            <a:r>
              <a:rPr lang="en-US" altLang="zh-CN" sz="2400" dirty="0"/>
              <a:t> </a:t>
            </a:r>
            <a:endParaRPr lang="zh-CN" altLang="en-US" sz="24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2088232" cy="40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43779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55576" y="5157192"/>
            <a:ext cx="783017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WI: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欺骗验证者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V*,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无法从交互过程获取到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知道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组中的哪组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(w</a:t>
            </a:r>
            <a:r>
              <a:rPr lang="en-US" altLang="zh-CN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w</a:t>
            </a:r>
            <a:r>
              <a:rPr lang="en-US" altLang="zh-CN" baseline="-25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即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* 知道交互过程后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q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组中的每组依然是随机和等价可能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2096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301905" cy="2019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97" y="3140968"/>
            <a:ext cx="8167328" cy="343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0" y="227810"/>
            <a:ext cx="9144000" cy="4124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Additional Exercises</a:t>
            </a:r>
            <a:r>
              <a:rPr lang="en-US" altLang="zh-CN" sz="2400" dirty="0"/>
              <a:t> </a:t>
            </a:r>
            <a:endParaRPr lang="zh-CN" altLang="en-US" sz="2400" b="1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86097" y="2204864"/>
            <a:ext cx="807433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65304" y="2492896"/>
            <a:ext cx="197444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150268" y="3429000"/>
            <a:ext cx="14937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012160" y="3429000"/>
            <a:ext cx="244827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39552" y="3717032"/>
            <a:ext cx="180020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843808" y="4653136"/>
            <a:ext cx="367240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2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0"/>
            <a:ext cx="9144000" cy="4124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Notes</a:t>
            </a:r>
            <a:endParaRPr lang="zh-CN" alt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9" y="1052736"/>
            <a:ext cx="8160702" cy="3877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>
            <a:off x="1115616" y="3212977"/>
            <a:ext cx="244827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611560" y="3501009"/>
            <a:ext cx="561662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419872" y="3861049"/>
            <a:ext cx="504056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11560" y="4149081"/>
            <a:ext cx="172819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331640" y="4437113"/>
            <a:ext cx="237626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572000" y="4127724"/>
            <a:ext cx="388843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059832" y="4797153"/>
            <a:ext cx="504056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68177" y="5013176"/>
            <a:ext cx="4456669" cy="1417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OR-proof: </a:t>
            </a:r>
            <a:r>
              <a:rPr lang="zh-CN" altLang="en-US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解决公钥体系下中间人攻击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Sigma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协议签名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避免谕言机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非交互式证明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哈希或者随机谕言机</a:t>
            </a:r>
            <a:endParaRPr lang="zh-CN" altLang="en-US" sz="2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07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Analysis</a:t>
            </a: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64523"/>
            <a:ext cx="7937570" cy="394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直接箭头连接符 18"/>
          <p:cNvCxnSpPr/>
          <p:nvPr/>
        </p:nvCxnSpPr>
        <p:spPr>
          <a:xfrm>
            <a:off x="7884368" y="2000627"/>
            <a:ext cx="49493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11560" y="2288659"/>
            <a:ext cx="115212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699792" y="2273419"/>
            <a:ext cx="180854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922944" y="2591931"/>
            <a:ext cx="223224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1331640" y="3512795"/>
            <a:ext cx="295232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769356" y="3190855"/>
            <a:ext cx="273630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标题 1"/>
          <p:cNvSpPr txBox="1">
            <a:spLocks/>
          </p:cNvSpPr>
          <p:nvPr/>
        </p:nvSpPr>
        <p:spPr>
          <a:xfrm>
            <a:off x="606334" y="5223982"/>
            <a:ext cx="7704856" cy="10853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70000"/>
              </a:lnSpc>
            </a:pP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若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用同一个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响应不同的挑战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e, Verifier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可求得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</a:p>
          <a:p>
            <a:pPr algn="just">
              <a:lnSpc>
                <a:spcPct val="170000"/>
              </a:lnSpc>
            </a:pP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恶意的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不知道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的情况下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最多只能响应一次挑战询问</a:t>
            </a:r>
            <a:endParaRPr lang="en-US" altLang="zh-CN" sz="2000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789076" y="4725144"/>
            <a:ext cx="39604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03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Analysis</a:t>
            </a:r>
            <a:endParaRPr lang="zh-CN" altLang="en-US" sz="2800" dirty="0"/>
          </a:p>
        </p:txBody>
      </p:sp>
      <p:sp>
        <p:nvSpPr>
          <p:cNvPr id="31" name="标题 1"/>
          <p:cNvSpPr txBox="1">
            <a:spLocks/>
          </p:cNvSpPr>
          <p:nvPr/>
        </p:nvSpPr>
        <p:spPr>
          <a:xfrm>
            <a:off x="602659" y="4293096"/>
            <a:ext cx="8286146" cy="2093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70000"/>
              </a:lnSpc>
            </a:pP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q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足够大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防止直接遍历求得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 \in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Z</a:t>
            </a:r>
            <a:r>
              <a:rPr lang="en-US" altLang="zh-CN" sz="2000" baseline="-25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s.t.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h =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000" baseline="30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mod p</a:t>
            </a:r>
          </a:p>
          <a:p>
            <a:pPr algn="just">
              <a:lnSpc>
                <a:spcPct val="170000"/>
              </a:lnSpc>
            </a:pP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2. 2</a:t>
            </a:r>
            <a:r>
              <a:rPr lang="en-US" altLang="zh-CN" sz="2000" baseline="30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t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足够大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防止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直接猜测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的值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假如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知道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的值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任取一个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z,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计算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 = (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000" baseline="30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z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)(h</a:t>
            </a:r>
            <a:r>
              <a:rPr lang="en-US" altLang="zh-CN" sz="2000" baseline="30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)^(-1).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01" y="1052735"/>
            <a:ext cx="8280921" cy="68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6" y="1735628"/>
            <a:ext cx="8319666" cy="219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直接箭头连接符 13"/>
          <p:cNvCxnSpPr/>
          <p:nvPr/>
        </p:nvCxnSpPr>
        <p:spPr>
          <a:xfrm>
            <a:off x="404328" y="2024008"/>
            <a:ext cx="360040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851920" y="2348880"/>
            <a:ext cx="388843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860975" y="2924944"/>
            <a:ext cx="601528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96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Analysis</a:t>
            </a:r>
            <a:endParaRPr lang="zh-CN" altLang="en-US" sz="2800" dirty="0"/>
          </a:p>
        </p:txBody>
      </p:sp>
      <p:sp>
        <p:nvSpPr>
          <p:cNvPr id="31" name="标题 1"/>
          <p:cNvSpPr txBox="1">
            <a:spLocks/>
          </p:cNvSpPr>
          <p:nvPr/>
        </p:nvSpPr>
        <p:spPr>
          <a:xfrm>
            <a:off x="524834" y="3893046"/>
            <a:ext cx="8286146" cy="151216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已获取一组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(a, e, z)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的验证者可以任意生成合法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(a’, e, z’):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自行选定挑战 </a:t>
            </a: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e, </a:t>
            </a:r>
            <a:r>
              <a:rPr lang="zh-CN" altLang="en-US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随机选取 </a:t>
            </a: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z, </a:t>
            </a:r>
            <a:r>
              <a:rPr lang="zh-CN" altLang="en-US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计算相应的 </a:t>
            </a: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a.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2" y="1124744"/>
            <a:ext cx="839336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接箭头连接符 9"/>
          <p:cNvCxnSpPr/>
          <p:nvPr/>
        </p:nvCxnSpPr>
        <p:spPr>
          <a:xfrm>
            <a:off x="2699792" y="1484784"/>
            <a:ext cx="331236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31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Definition</a:t>
            </a:r>
            <a:endParaRPr lang="zh-CN" altLang="en-US" sz="2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58" y="922501"/>
            <a:ext cx="8442684" cy="4450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直接箭头连接符 14"/>
          <p:cNvCxnSpPr/>
          <p:nvPr/>
        </p:nvCxnSpPr>
        <p:spPr>
          <a:xfrm>
            <a:off x="1638722" y="1877655"/>
            <a:ext cx="288032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785245" y="1440720"/>
            <a:ext cx="1130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二元关系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796136" y="2204864"/>
            <a:ext cx="288032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11560" y="2564904"/>
            <a:ext cx="403244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>
            <a:spLocks/>
          </p:cNvSpPr>
          <p:nvPr/>
        </p:nvSpPr>
        <p:spPr>
          <a:xfrm>
            <a:off x="611560" y="5445224"/>
            <a:ext cx="8286146" cy="11521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70000"/>
              </a:lnSpc>
            </a:pP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R: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二元关系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(x, w) \in R, w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长度为多项式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x: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计算性困难问题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(RSA, DL…), w: witness,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困难问题的解</a:t>
            </a:r>
            <a:endParaRPr lang="en-US" altLang="zh-CN" sz="2000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1259632" y="4149080"/>
            <a:ext cx="662473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236640" y="5013176"/>
            <a:ext cx="543981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94023" y="5335116"/>
            <a:ext cx="674285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31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altLang="zh-CN" sz="2800" b="1" i="1" dirty="0"/>
              <a:t>Σ</a:t>
            </a:r>
            <a:r>
              <a:rPr lang="el-GR" altLang="zh-CN" sz="2800" b="1" dirty="0"/>
              <a:t>-</a:t>
            </a:r>
            <a:r>
              <a:rPr lang="en-US" altLang="zh-CN" sz="2800" b="1" dirty="0"/>
              <a:t>protocol</a:t>
            </a:r>
            <a:endParaRPr lang="zh-CN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4" y="980728"/>
            <a:ext cx="8600952" cy="3334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611560" y="5417067"/>
            <a:ext cx="939681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175011" y="5417067"/>
            <a:ext cx="997389" cy="40011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</a:t>
            </a:r>
            <a:endParaRPr lang="zh-CN" altLang="en-US" sz="2000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911281" y="4941168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911281" y="5585624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911280" y="6309320"/>
            <a:ext cx="482095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067944" y="4524173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</a:t>
            </a:r>
            <a:endParaRPr lang="zh-CN" altLang="en-US" sz="2000" dirty="0"/>
          </a:p>
        </p:txBody>
      </p:sp>
      <p:sp>
        <p:nvSpPr>
          <p:cNvPr id="22" name="矩形 21"/>
          <p:cNvSpPr/>
          <p:nvPr/>
        </p:nvSpPr>
        <p:spPr>
          <a:xfrm>
            <a:off x="4067944" y="5189130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</a:t>
            </a:r>
            <a:endParaRPr lang="zh-CN" altLang="en-US" sz="2000" dirty="0"/>
          </a:p>
        </p:txBody>
      </p:sp>
      <p:sp>
        <p:nvSpPr>
          <p:cNvPr id="25" name="矩形 24"/>
          <p:cNvSpPr/>
          <p:nvPr/>
        </p:nvSpPr>
        <p:spPr>
          <a:xfrm>
            <a:off x="4075158" y="5909210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z</a:t>
            </a:r>
            <a:endParaRPr lang="zh-CN" altLang="en-US" sz="2000" dirty="0"/>
          </a:p>
        </p:txBody>
      </p:sp>
      <p:sp>
        <p:nvSpPr>
          <p:cNvPr id="28" name="矩形 27"/>
          <p:cNvSpPr/>
          <p:nvPr/>
        </p:nvSpPr>
        <p:spPr>
          <a:xfrm>
            <a:off x="7201197" y="5912186"/>
            <a:ext cx="1149674" cy="400110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x, a, e, z</a:t>
            </a:r>
            <a:endParaRPr lang="zh-CN" altLang="en-US" sz="2000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2411760" y="4292549"/>
            <a:ext cx="547260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822817" y="3250168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P, V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都是概率多项式算法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99592" y="16288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是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P, V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的公共输入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65657" y="1700808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是 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 </a:t>
            </a: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的私密输入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5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Definitions of </a:t>
            </a:r>
            <a:r>
              <a:rPr lang="el-GR" altLang="zh-CN" sz="2800" b="1" i="1" dirty="0"/>
              <a:t>Σ</a:t>
            </a:r>
            <a:r>
              <a:rPr lang="el-GR" altLang="zh-CN" sz="2800" b="1" dirty="0"/>
              <a:t>-</a:t>
            </a:r>
            <a:r>
              <a:rPr lang="en-US" altLang="zh-CN" sz="2800" b="1" dirty="0"/>
              <a:t>protocol</a:t>
            </a:r>
            <a:endParaRPr lang="zh-CN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3" y="848499"/>
            <a:ext cx="8688294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656531" y="5296202"/>
            <a:ext cx="806489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完备性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合法遵循协议过程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输入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x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其中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(x, w) \in R, V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将通过验证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特殊可靠性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相同的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值响应两种不同挑战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e’,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可求解得到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endParaRPr lang="en-US" altLang="zh-CN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特殊验证者零知识性</a:t>
            </a:r>
            <a:r>
              <a:rPr lang="en-US" altLang="zh-CN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已获取一组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(a, e, z)</a:t>
            </a:r>
            <a:r>
              <a:rPr lang="zh-CN" altLang="en-US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的验证者可以任意生成合法 </a:t>
            </a:r>
            <a:r>
              <a:rPr lang="en-US" altLang="zh-CN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(a’, e, z’)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300192" y="1628800"/>
            <a:ext cx="151216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940152" y="3284984"/>
            <a:ext cx="266429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55576" y="3573016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5580112" y="4869160"/>
            <a:ext cx="314131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755576" y="5229200"/>
            <a:ext cx="122413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214786" y="3908673"/>
            <a:ext cx="360040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804248" y="3908673"/>
            <a:ext cx="191717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755576" y="4221088"/>
            <a:ext cx="727280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243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2439</Words>
  <Application>Microsoft Office PowerPoint</Application>
  <PresentationFormat>全屏显示(4:3)</PresentationFormat>
  <Paragraphs>224</Paragraphs>
  <Slides>38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Arial Unicode MS</vt:lpstr>
      <vt:lpstr>黑体</vt:lpstr>
      <vt:lpstr>宋体</vt:lpstr>
      <vt:lpstr>Arial</vt:lpstr>
      <vt:lpstr>Calibri</vt:lpstr>
      <vt:lpstr>Wingdings</vt:lpstr>
      <vt:lpstr>Office 主题</vt:lpstr>
      <vt:lpstr>On Σ-protocols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Σ-protocols </dc:title>
  <dc:creator>Xu</dc:creator>
  <cp:lastModifiedBy>275837658@qq.com</cp:lastModifiedBy>
  <cp:revision>489</cp:revision>
  <dcterms:created xsi:type="dcterms:W3CDTF">2018-08-28T08:58:25Z</dcterms:created>
  <dcterms:modified xsi:type="dcterms:W3CDTF">2021-08-12T02:45:19Z</dcterms:modified>
</cp:coreProperties>
</file>